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7" r:id="rId2"/>
    <p:sldId id="261" r:id="rId3"/>
    <p:sldId id="296" r:id="rId4"/>
    <p:sldId id="297" r:id="rId5"/>
    <p:sldId id="294" r:id="rId6"/>
    <p:sldId id="295" r:id="rId7"/>
    <p:sldId id="298" r:id="rId8"/>
    <p:sldId id="260" r:id="rId9"/>
    <p:sldId id="259" r:id="rId10"/>
    <p:sldId id="264" r:id="rId11"/>
    <p:sldId id="265" r:id="rId12"/>
    <p:sldId id="276" r:id="rId13"/>
    <p:sldId id="266" r:id="rId14"/>
    <p:sldId id="288" r:id="rId15"/>
    <p:sldId id="289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76" autoAdjust="0"/>
  </p:normalViewPr>
  <p:slideViewPr>
    <p:cSldViewPr>
      <p:cViewPr>
        <p:scale>
          <a:sx n="71" d="100"/>
          <a:sy n="71" d="100"/>
        </p:scale>
        <p:origin x="-1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F7810-4245-46FE-94DB-7325D3993896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05CD7-9DE5-4431-8461-6D17603B5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4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4563" y="746125"/>
            <a:ext cx="4972050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158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528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4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300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009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178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1444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42975" y="746125"/>
            <a:ext cx="4973638" cy="3730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40" y="4725435"/>
            <a:ext cx="5488322" cy="447722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603"/>
              </a:spcBef>
              <a:tabLst>
                <a:tab pos="727520" algn="l"/>
                <a:tab pos="1455039" algn="l"/>
                <a:tab pos="2182559" algn="l"/>
                <a:tab pos="2910078" algn="l"/>
                <a:tab pos="3637598" algn="l"/>
                <a:tab pos="4365117" algn="l"/>
                <a:tab pos="5092637" algn="l"/>
              </a:tabLst>
            </a:pPr>
            <a:endParaRPr lang="ru-RU" sz="1600" b="1"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37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38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351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57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37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8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6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57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975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60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F6F53-5F30-4DEA-8205-C63353D67A7C}" type="datetimeFigureOut">
              <a:rPr lang="ru-RU" smtClean="0"/>
              <a:t>23.11.2018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284B-12DF-4321-BCD1-8E5EF9FA63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24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Собрание </a:t>
            </a:r>
            <a:b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</a:br>
            <a:r>
              <a:rPr lang="ru-RU" sz="8000" b="1" dirty="0" smtClean="0">
                <a:solidFill>
                  <a:schemeClr val="tx2"/>
                </a:solidFill>
                <a:cs typeface="Times New Roman" pitchFamily="18" charset="0"/>
              </a:rPr>
              <a:t>11 класс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>
                <a:solidFill>
                  <a:schemeClr val="tx2"/>
                </a:solidFill>
              </a:rPr>
              <a:t>2019 год </a:t>
            </a:r>
            <a:endParaRPr lang="ru-RU" sz="8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A1E8-3C2E-43A8-A7AE-6BD18E8B2EA4}" type="slidenum">
              <a:rPr lang="ru-RU"/>
              <a:pPr/>
              <a:t>10</a:t>
            </a:fld>
            <a:endParaRPr lang="ru-RU"/>
          </a:p>
        </p:txBody>
      </p:sp>
      <p:sp>
        <p:nvSpPr>
          <p:cNvPr id="491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71450"/>
            <a:ext cx="8001000" cy="611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400" b="1">
                <a:solidFill>
                  <a:srgbClr val="008080"/>
                </a:solidFill>
                <a:latin typeface="Times New Roman" panose="02020603050405020304" pitchFamily="18" charset="0"/>
              </a:rPr>
              <a:t>Время выполнения работы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640762" cy="496775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 fontScale="92500"/>
          </a:bodyPr>
          <a:lstStyle/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Физика, математика(профиль),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литература,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информатика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ИКТ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обществознание, история– </a:t>
            </a:r>
            <a:r>
              <a:rPr lang="ru-RU" sz="3600" b="1" dirty="0">
                <a:solidFill>
                  <a:srgbClr val="000000"/>
                </a:solidFill>
                <a:latin typeface="Arial" panose="020B0604020202020204" pitchFamily="34" charset="0"/>
              </a:rPr>
              <a:t>235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Русский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язык, химия, </a:t>
            </a:r>
            <a:r>
              <a:rPr lang="ru-RU" sz="3600" dirty="0">
                <a:latin typeface="Arial" panose="020B0604020202020204" pitchFamily="34" charset="0"/>
              </a:rPr>
              <a:t>биология,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210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География</a:t>
            </a: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математика(база), иностранный язык(без говорения) –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180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  <a:p>
            <a:pPr marL="338138" indent="-338138" fontAlgn="base">
              <a:spcBef>
                <a:spcPts val="65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000000"/>
                </a:solidFill>
                <a:latin typeface="Arial" panose="020B0604020202020204" pitchFamily="34" charset="0"/>
              </a:rPr>
              <a:t>иностранный 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язык (говорение)- </a:t>
            </a:r>
            <a:r>
              <a:rPr lang="ru-RU" sz="3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15</a:t>
            </a:r>
            <a:r>
              <a:rPr lang="ru-RU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минут</a:t>
            </a:r>
          </a:p>
        </p:txBody>
      </p:sp>
    </p:spTree>
    <p:extLst>
      <p:ext uri="{BB962C8B-B14F-4D97-AF65-F5344CB8AC3E}">
        <p14:creationId xmlns:p14="http://schemas.microsoft.com/office/powerpoint/2010/main" val="3588167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FE815-9834-477D-BCE1-1A311E502271}" type="slidenum">
              <a:rPr lang="ru-RU"/>
              <a:pPr/>
              <a:t>11</a:t>
            </a:fld>
            <a:endParaRPr lang="ru-RU"/>
          </a:p>
        </p:txBody>
      </p:sp>
      <p:sp>
        <p:nvSpPr>
          <p:cNvPr id="563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8275"/>
            <a:ext cx="8229600" cy="703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4000" b="1">
                <a:solidFill>
                  <a:srgbClr val="000000"/>
                </a:solidFill>
                <a:latin typeface="Arial" panose="020B0604020202020204" pitchFamily="34" charset="0"/>
              </a:rPr>
              <a:t>На столе участника: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981075"/>
            <a:ext cx="8229600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  <a:normAutofit/>
          </a:bodyPr>
          <a:lstStyle/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Ручка(черная </a:t>
            </a:r>
            <a:r>
              <a:rPr lang="ru-RU" sz="3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гелевая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Документ, удостоверяющий личность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Дополнительные устройства и материалы, пользование которыми разрешено на данном экзамене </a:t>
            </a:r>
          </a:p>
          <a:p>
            <a:pPr marL="338138" indent="-338138" fontAlgn="base">
              <a:spcBef>
                <a:spcPts val="800"/>
              </a:spcBef>
              <a:spcAft>
                <a:spcPct val="0"/>
              </a:spcAft>
              <a:buClr>
                <a:srgbClr val="3333CC"/>
              </a:buClr>
              <a:buSzPct val="80000"/>
              <a:buFont typeface="Wingdings" panose="05000000000000000000" pitchFamily="2" charset="2"/>
              <a:buChar char="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</a:rPr>
              <a:t>Лекарство </a:t>
            </a:r>
            <a:r>
              <a:rPr lang="ru-RU" sz="3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при необходимости</a:t>
            </a: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0373" y="5013176"/>
            <a:ext cx="8064500" cy="95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750"/>
              </a:spcBef>
              <a:buClrTx/>
              <a:buFontTx/>
              <a:buNone/>
            </a:pPr>
            <a:r>
              <a:rPr lang="ru-RU" sz="2800" b="1" dirty="0">
                <a:solidFill>
                  <a:srgbClr val="FF3300"/>
                </a:solidFill>
              </a:rPr>
              <a:t>Все остальные личные вещи –                       </a:t>
            </a:r>
            <a:r>
              <a:rPr lang="ru-RU" sz="2800" b="1" dirty="0" smtClean="0">
                <a:solidFill>
                  <a:srgbClr val="FF3300"/>
                </a:solidFill>
              </a:rPr>
              <a:t>в специально отведённой аудитории</a:t>
            </a:r>
            <a:endParaRPr lang="ru-RU" sz="2800" b="1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758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ea typeface="Times New Roman"/>
                <a:cs typeface="Arial" pitchFamily="34" charset="0"/>
              </a:rPr>
              <a:t>чем разрешено пользоваться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087043"/>
              </p:ext>
            </p:extLst>
          </p:nvPr>
        </p:nvGraphicFramePr>
        <p:xfrm>
          <a:off x="457200" y="836712"/>
          <a:ext cx="8229600" cy="5457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География </a:t>
                      </a:r>
                      <a:endParaRPr lang="ru-RU" sz="2400" b="0" i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Линейка;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транспортир,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Физика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Линейка,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Математика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Линейка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Химия</a:t>
                      </a:r>
                      <a:r>
                        <a:rPr lang="ru-RU" sz="2400" b="0" i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Непрограммируемый калькулятор</a:t>
                      </a: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4049">
                <a:tc gridSpan="2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калькулятор: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обеспечивает выполнение арифметических вычислений (сложение, вычитание, умножение, деление, извлечение корня) и вычисление тригонометрических функций (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arcsin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arccos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arctg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не осуществляет функции средства связи, хранилища базы данных и не имеет доступа к сетям передачи данных (в том числе к сети «Интернет»).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0" i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1494" marR="6149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6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BF594-244E-4EE8-9F45-E6B712D153B8}" type="slidenum">
              <a:rPr lang="ru-RU"/>
              <a:pPr/>
              <a:t>13</a:t>
            </a:fld>
            <a:endParaRPr lang="ru-RU"/>
          </a:p>
        </p:txBody>
      </p:sp>
      <p:sp>
        <p:nvSpPr>
          <p:cNvPr id="57345" name="Rectangle 1"/>
          <p:cNvSpPr>
            <a:spLocks noGrp="1" noChangeArrowheads="1"/>
          </p:cNvSpPr>
          <p:nvPr>
            <p:ph type="body"/>
          </p:nvPr>
        </p:nvSpPr>
        <p:spPr bwMode="auto">
          <a:xfrm>
            <a:off x="250825" y="522288"/>
            <a:ext cx="8229600" cy="6335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361950" algn="ctr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buSzPct val="8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600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</a:p>
          <a:p>
            <a:pPr lvl="0"/>
            <a:r>
              <a:rPr lang="ru-RU" sz="2600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 </a:t>
            </a:r>
            <a:r>
              <a:rPr lang="ru-RU" sz="32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–</a:t>
            </a:r>
          </a:p>
          <a:p>
            <a:pPr lvl="0"/>
            <a:r>
              <a:rPr lang="ru-RU" sz="32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dirty="0"/>
              <a:t>Иметь при себе:</a:t>
            </a:r>
            <a:endParaRPr lang="ru-RU" sz="4000" dirty="0"/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-уведомление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 регистрации на экзамены,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-средства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связи,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-электронно-вычислительную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технику, </a:t>
            </a:r>
          </a:p>
          <a:p>
            <a:pPr lvl="1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фото-, аудио- и видеоаппаратуру, </a:t>
            </a:r>
          </a:p>
          <a:p>
            <a:pPr lvl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-справочные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материалы (кроме разрешенных, которые содержатся в КИМ), письменные заметки и иные средства хранения и передачи информации</a:t>
            </a:r>
            <a:r>
              <a:rPr lang="ru-RU" dirty="0"/>
              <a:t>. </a:t>
            </a:r>
            <a:endParaRPr lang="ru-RU" dirty="0" smtClean="0"/>
          </a:p>
          <a:p>
            <a:pPr lvl="1"/>
            <a:r>
              <a:rPr lang="ru-RU" sz="3600" b="1" dirty="0" smtClean="0">
                <a:solidFill>
                  <a:srgbClr val="FF0000"/>
                </a:solidFill>
              </a:rPr>
              <a:t>ТЕЛЕФОНЫ, (ЧАСЫ) ЗАПРЕЩЕНЫ</a:t>
            </a:r>
          </a:p>
          <a:p>
            <a:pPr lvl="1"/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3769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61950" fontAlgn="base">
              <a:lnSpc>
                <a:spcPct val="80000"/>
              </a:lnSpc>
              <a:spcBef>
                <a:spcPts val="65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  <a:t>ЗАПРЕЩЕНО</a:t>
            </a:r>
            <a:br>
              <a:rPr lang="ru-RU" b="1" u="sng" dirty="0">
                <a:solidFill>
                  <a:srgbClr val="FF330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ru-RU" sz="4800" b="1" dirty="0">
                <a:solidFill>
                  <a:srgbClr val="008080"/>
                </a:solidFill>
                <a:latin typeface="Arial" panose="020B0604020202020204" pitchFamily="34" charset="0"/>
              </a:rPr>
              <a:t>обучающимся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и ППЭ экзаменационные материалы (далее – ЭМ) на бумажном и (или) электронном носителях. 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Выносить из аудиторий письменные принадлежности, письменные заметки и иные средства хранения и передачи информации.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Фотографировать ЭМ.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Разговаривать между собой.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Обмениваться любыми материалами и предметами с другими участниками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Переписывать заданий КИМ в черновики со штампом образовательной организации ЕГЭ.</a:t>
            </a:r>
          </a:p>
          <a:p>
            <a:pPr lvl="0"/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Произвольно выходить из аудитории и перемещаться по ППЭ без сопровождения организатора вне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аудитории</a:t>
            </a:r>
            <a:endParaRPr lang="ru-RU" sz="3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Примечание.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нарушении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настоящих требований и отказе от их соблюдения  организаторы совместно с членами государственной экзаменационной комиссией (далее – ГЭК) вправе </a:t>
            </a: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удалить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участника ЕГЭ с экзамена. В данном случае организаторы совместно с ГЭК составляют акт об удалении участника ЕГЭ с экзамена. На бланках проставляется метка о факте удаления с экзамена.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Экзаменационная работа такого участника ЕГЭ не проверяется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Участники ЕГЭ могут выходить из аудитории по уважительной причине (в туалет, в медицинскую комнату) только в сопровождении организатора вне аудитории, организатор в аудитории предварительно проверяет комплектность оставленных участником ЕГЭ экзаменационных материалов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9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47BE5-B4F2-4285-8C5B-D21487D7AE64}" type="slidenum">
              <a:rPr lang="ru-RU"/>
              <a:pPr/>
              <a:t>2</a:t>
            </a:fld>
            <a:endParaRPr lang="ru-RU"/>
          </a:p>
        </p:txBody>
      </p:sp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dirty="0">
                <a:solidFill>
                  <a:srgbClr val="004846"/>
                </a:solidFill>
                <a:latin typeface="Arial" panose="020B0604020202020204" pitchFamily="34" charset="0"/>
              </a:rPr>
              <a:t>Допуск к </a:t>
            </a:r>
            <a:r>
              <a:rPr lang="ru-RU" dirty="0" smtClean="0">
                <a:solidFill>
                  <a:srgbClr val="004846"/>
                </a:solidFill>
                <a:latin typeface="Arial" panose="020B0604020202020204" pitchFamily="34" charset="0"/>
              </a:rPr>
              <a:t>ГИА-11</a:t>
            </a:r>
            <a:endParaRPr lang="ru-RU" dirty="0">
              <a:solidFill>
                <a:srgbClr val="004846"/>
              </a:solidFill>
              <a:latin typeface="Arial" panose="020B0604020202020204" pitchFamily="34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indent="-338138" fontAlgn="base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80000"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750" y="1974107"/>
            <a:ext cx="8280400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just">
              <a:buClrTx/>
              <a:buFontTx/>
              <a:buNone/>
            </a:pP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 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ГИА-11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допускаются </a:t>
            </a: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обучающиеся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: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-получившие «ЗАЧЕТ» по итоговому сочинению</a:t>
            </a:r>
          </a:p>
          <a:p>
            <a:pPr algn="just">
              <a:buClrTx/>
              <a:buFontTx/>
              <a:buNone/>
            </a:pPr>
            <a:r>
              <a:rPr lang="ru-RU" sz="2800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-не </a:t>
            </a:r>
            <a:r>
              <a:rPr lang="ru-RU" sz="2800" dirty="0">
                <a:solidFill>
                  <a:srgbClr val="008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имеющие академической задолженности и в полном объеме выполнившие учебный план или индивидуальный учебный план </a:t>
            </a:r>
            <a:endParaRPr lang="ru-RU" sz="2800" dirty="0" smtClean="0">
              <a:solidFill>
                <a:srgbClr val="008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</a:endParaRPr>
          </a:p>
          <a:p>
            <a:pPr algn="ctr">
              <a:buClrTx/>
              <a:buFontTx/>
              <a:buNone/>
            </a:pP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(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имеющие годовые отметки по всем учебным предметам учебного плана за </a:t>
            </a:r>
            <a:r>
              <a:rPr lang="en-US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X, XI </a:t>
            </a:r>
            <a:r>
              <a:rPr lang="ru-RU" sz="28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класс </a:t>
            </a:r>
            <a:r>
              <a:rPr lang="ru-RU" sz="28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не ниже удовлетворительных)</a:t>
            </a:r>
          </a:p>
        </p:txBody>
      </p:sp>
    </p:spTree>
    <p:extLst>
      <p:ext uri="{BB962C8B-B14F-4D97-AF65-F5344CB8AC3E}">
        <p14:creationId xmlns:p14="http://schemas.microsoft.com/office/powerpoint/2010/main" val="726379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Итоговое сочинение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в первую среду декабря (05.12.2018); 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первую среду февраля (06.02.2019);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первую рабочую среду мая (08.05.2019).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08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пять направлений тем итогового сочинения на 2018/19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Отцы и дети</a:t>
            </a:r>
            <a:endParaRPr lang="ru-RU" dirty="0"/>
          </a:p>
          <a:p>
            <a:pPr lvl="0"/>
            <a:r>
              <a:rPr lang="ru-RU" b="1" dirty="0"/>
              <a:t>Мечта и реальность</a:t>
            </a:r>
            <a:endParaRPr lang="ru-RU" dirty="0"/>
          </a:p>
          <a:p>
            <a:pPr lvl="0"/>
            <a:r>
              <a:rPr lang="ru-RU" b="1" dirty="0"/>
              <a:t>Месть и великодушие</a:t>
            </a:r>
            <a:endParaRPr lang="ru-RU" dirty="0"/>
          </a:p>
          <a:p>
            <a:pPr lvl="0"/>
            <a:r>
              <a:rPr lang="ru-RU" b="1" dirty="0"/>
              <a:t>Искусство и ремесло</a:t>
            </a:r>
            <a:endParaRPr lang="ru-RU" dirty="0"/>
          </a:p>
          <a:p>
            <a:pPr lvl="0"/>
            <a:r>
              <a:rPr lang="ru-RU" b="1" dirty="0"/>
              <a:t>Доброта и жестокость</a:t>
            </a:r>
            <a:endParaRPr lang="ru-RU" dirty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Время </a:t>
            </a:r>
            <a:r>
              <a:rPr lang="ru-RU" b="1" dirty="0"/>
              <a:t>написания – 3 часа 55 минут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0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Итоговое сочинение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u="sng" dirty="0" smtClean="0"/>
              <a:t>Требования:</a:t>
            </a:r>
          </a:p>
          <a:p>
            <a:r>
              <a:rPr lang="ru-RU" sz="4400" dirty="0" smtClean="0"/>
              <a:t>1. Объем итогового сочинения (от 350слов)</a:t>
            </a:r>
          </a:p>
          <a:p>
            <a:r>
              <a:rPr lang="ru-RU" sz="4400" dirty="0" smtClean="0"/>
              <a:t>2. Самостоятельность написания итогового сочинения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Итоговое сочинение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u="sng" dirty="0" smtClean="0"/>
              <a:t>Критерии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1. </a:t>
            </a:r>
            <a:r>
              <a:rPr lang="ru-RU" dirty="0"/>
              <a:t>Соответствие </a:t>
            </a:r>
            <a:r>
              <a:rPr lang="ru-RU" dirty="0" smtClean="0"/>
              <a:t>теме</a:t>
            </a:r>
          </a:p>
          <a:p>
            <a:r>
              <a:rPr lang="ru-RU" dirty="0" smtClean="0"/>
              <a:t>2.</a:t>
            </a:r>
            <a:r>
              <a:rPr lang="ru-RU" dirty="0"/>
              <a:t> Аргументация. Привлечение литературного </a:t>
            </a:r>
            <a:r>
              <a:rPr lang="ru-RU" dirty="0" smtClean="0"/>
              <a:t>материала</a:t>
            </a:r>
          </a:p>
          <a:p>
            <a:r>
              <a:rPr lang="ru-RU" dirty="0" smtClean="0"/>
              <a:t>3.</a:t>
            </a:r>
            <a:r>
              <a:rPr lang="ru-RU" dirty="0"/>
              <a:t> Композиция и логика </a:t>
            </a:r>
            <a:r>
              <a:rPr lang="ru-RU" dirty="0" smtClean="0"/>
              <a:t>рассуждения</a:t>
            </a:r>
          </a:p>
          <a:p>
            <a:r>
              <a:rPr lang="ru-RU" dirty="0" smtClean="0"/>
              <a:t>4.Качество письменной речи</a:t>
            </a:r>
          </a:p>
          <a:p>
            <a:r>
              <a:rPr lang="ru-RU" dirty="0" smtClean="0"/>
              <a:t>5.</a:t>
            </a:r>
            <a:r>
              <a:rPr lang="ru-RU" dirty="0"/>
              <a:t>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45538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пробного сочинения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зачет - 52человека </a:t>
            </a:r>
            <a:r>
              <a:rPr lang="ru-RU" dirty="0"/>
              <a:t>-92,9% </a:t>
            </a:r>
            <a:endParaRPr lang="ru-RU" dirty="0" smtClean="0"/>
          </a:p>
          <a:p>
            <a:r>
              <a:rPr lang="ru-RU" dirty="0" smtClean="0"/>
              <a:t>незачет </a:t>
            </a:r>
            <a:r>
              <a:rPr lang="ru-RU" dirty="0"/>
              <a:t>– 4 человека  (7,1</a:t>
            </a:r>
            <a:r>
              <a:rPr lang="ru-RU" dirty="0" smtClean="0"/>
              <a:t>%),т. к. </a:t>
            </a:r>
            <a:r>
              <a:rPr lang="ru-RU" dirty="0"/>
              <a:t>не выполнено 1 требование (1 чел), не выполнен 1 критерий (2 чел), не выполнен 2 критерий (1 чел).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 критериям (из 52 человек)</a:t>
            </a:r>
          </a:p>
          <a:p>
            <a:pPr marL="0" indent="0">
              <a:buNone/>
            </a:pPr>
            <a:r>
              <a:rPr lang="ru-RU" dirty="0" smtClean="0"/>
              <a:t>-критерий 1- </a:t>
            </a:r>
            <a:r>
              <a:rPr lang="ru-RU" dirty="0"/>
              <a:t>зачет 100%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-критерий </a:t>
            </a:r>
            <a:r>
              <a:rPr lang="ru-RU" dirty="0" smtClean="0"/>
              <a:t>2- </a:t>
            </a:r>
            <a:r>
              <a:rPr lang="ru-RU" dirty="0"/>
              <a:t>зачет 100%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-критерий </a:t>
            </a:r>
            <a:r>
              <a:rPr lang="ru-RU" dirty="0" smtClean="0"/>
              <a:t>3- </a:t>
            </a:r>
            <a:r>
              <a:rPr lang="ru-RU" dirty="0"/>
              <a:t>зачет </a:t>
            </a:r>
            <a:r>
              <a:rPr lang="ru-RU" dirty="0" smtClean="0"/>
              <a:t>98%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-критерий </a:t>
            </a:r>
            <a:r>
              <a:rPr lang="ru-RU" dirty="0" smtClean="0"/>
              <a:t>4- зачет 78,8</a:t>
            </a:r>
            <a:r>
              <a:rPr lang="ru-RU" dirty="0"/>
              <a:t>%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</a:t>
            </a:r>
            <a:r>
              <a:rPr lang="ru-RU" dirty="0"/>
              <a:t>критерий </a:t>
            </a:r>
            <a:r>
              <a:rPr lang="ru-RU" dirty="0" smtClean="0"/>
              <a:t>5- </a:t>
            </a:r>
            <a:r>
              <a:rPr lang="ru-RU" dirty="0"/>
              <a:t>зачет 88,5%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3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A59FF-7200-42D7-B599-9C938935EFDD}" type="slidenum">
              <a:rPr lang="ru-RU"/>
              <a:pPr/>
              <a:t>8</a:t>
            </a:fld>
            <a:endParaRPr lang="ru-RU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-15875"/>
            <a:ext cx="7607300" cy="825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Формы</a:t>
            </a:r>
            <a:r>
              <a:rPr lang="ru-RU">
                <a:solidFill>
                  <a:srgbClr val="004846"/>
                </a:solidFill>
                <a:latin typeface="Arial" panose="020B0604020202020204" pitchFamily="34" charset="0"/>
              </a:rPr>
              <a:t> </a:t>
            </a:r>
            <a:r>
              <a:rPr lang="ru-RU" sz="4800" b="1">
                <a:solidFill>
                  <a:srgbClr val="004846"/>
                </a:solidFill>
                <a:latin typeface="Arial" panose="020B0604020202020204" pitchFamily="34" charset="0"/>
              </a:rPr>
              <a:t>проведения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23528" y="1431333"/>
            <a:ext cx="4032448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Основной государственный экзамен - </a:t>
            </a:r>
            <a:r>
              <a:rPr lang="ru-RU" sz="360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ЕГЭ</a:t>
            </a: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1" y="2996952"/>
            <a:ext cx="3871004" cy="1756508"/>
          </a:xfrm>
          <a:prstGeom prst="rect">
            <a:avLst/>
          </a:prstGeom>
          <a:gradFill rotWithShape="0">
            <a:gsLst>
              <a:gs pos="0">
                <a:srgbClr val="69E17D"/>
              </a:gs>
              <a:gs pos="50000">
                <a:srgbClr val="FFFFFF"/>
              </a:gs>
              <a:gs pos="100000">
                <a:srgbClr val="69E17D"/>
              </a:gs>
            </a:gsLst>
            <a:lin ang="5400000" scaled="1"/>
          </a:gradFill>
          <a:ln w="9360">
            <a:solidFill>
              <a:srgbClr val="00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>
              <a:spcBef>
                <a:spcPts val="1500"/>
              </a:spcBef>
              <a:buClrTx/>
              <a:buFontTx/>
              <a:buNone/>
            </a:pPr>
            <a:r>
              <a:rPr lang="ru-RU" sz="3600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Государственный выпускной  экзамен</a:t>
            </a:r>
          </a:p>
        </p:txBody>
      </p:sp>
    </p:spTree>
    <p:extLst>
      <p:ext uri="{BB962C8B-B14F-4D97-AF65-F5344CB8AC3E}">
        <p14:creationId xmlns:p14="http://schemas.microsoft.com/office/powerpoint/2010/main" val="2494666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9447-1FDB-4779-8736-A34007708D2B}" type="slidenum">
              <a:rPr lang="ru-RU"/>
              <a:pPr/>
              <a:t>9</a:t>
            </a:fld>
            <a:endParaRPr lang="ru-RU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-14288"/>
            <a:ext cx="8012112" cy="763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fontAlgn="base">
              <a:lnSpc>
                <a:spcPct val="100000"/>
              </a:lnSpc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b="1">
                <a:solidFill>
                  <a:srgbClr val="004846"/>
                </a:solidFill>
                <a:latin typeface="Arial" panose="020B0604020202020204" pitchFamily="34" charset="0"/>
              </a:rPr>
              <a:t>Перечень предметов ГИА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6797351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обязательные предметы: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русский язык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</a:t>
            </a:r>
            <a:r>
              <a:rPr lang="ru-RU" sz="2400" dirty="0" smtClean="0">
                <a:latin typeface="Tahoma" panose="020B0604030504040204" pitchFamily="34" charset="0"/>
              </a:rPr>
              <a:t>математика (базовый, профильный уровень)</a:t>
            </a:r>
            <a:endParaRPr lang="ru-RU" sz="2400" dirty="0">
              <a:latin typeface="Tahoma" panose="020B060403050404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27313" y="1844675"/>
            <a:ext cx="6732587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>
              <a:buClrTx/>
              <a:buFontTx/>
              <a:buNone/>
            </a:pPr>
            <a:r>
              <a:rPr lang="ru-RU" sz="2400" dirty="0">
                <a:solidFill>
                  <a:srgbClr val="993300"/>
                </a:solidFill>
                <a:latin typeface="Tahoma" panose="020B0604030504040204" pitchFamily="34" charset="0"/>
              </a:rPr>
              <a:t>предметы по выбору </a:t>
            </a:r>
            <a:r>
              <a:rPr lang="ru-RU" sz="2400" b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сдаются на добровольной основе:</a:t>
            </a:r>
          </a:p>
          <a:p>
            <a:pPr>
              <a:buClr>
                <a:srgbClr val="66CCFF"/>
              </a:buClr>
              <a:buFont typeface="Tahoma" panose="020B0604030504040204" pitchFamily="34" charset="0"/>
              <a:buChar char="-"/>
            </a:pPr>
            <a:r>
              <a:rPr lang="ru-RU" sz="2400" dirty="0">
                <a:solidFill>
                  <a:srgbClr val="66CCFF"/>
                </a:solidFill>
                <a:latin typeface="Tahoma" panose="020B0604030504040204" pitchFamily="34" charset="0"/>
              </a:rPr>
              <a:t> </a:t>
            </a:r>
            <a:r>
              <a:rPr lang="ru-RU" sz="2400" dirty="0">
                <a:latin typeface="Tahoma" panose="020B0604030504040204" pitchFamily="34" charset="0"/>
              </a:rPr>
              <a:t>литература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физика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химия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история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биология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география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обществознание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иностранные языки (английский, немецкий, французский, испанский)</a:t>
            </a:r>
          </a:p>
          <a:p>
            <a:pPr>
              <a:buFont typeface="Tahoma" panose="020B0604030504040204" pitchFamily="34" charset="0"/>
              <a:buChar char="-"/>
            </a:pPr>
            <a:r>
              <a:rPr lang="ru-RU" sz="2400" dirty="0">
                <a:latin typeface="Tahoma" panose="020B0604030504040204" pitchFamily="34" charset="0"/>
              </a:rPr>
              <a:t> информатика и </a:t>
            </a:r>
            <a:r>
              <a:rPr lang="ru-RU" sz="2400" dirty="0" smtClean="0">
                <a:latin typeface="Tahoma" panose="020B0604030504040204" pitchFamily="34" charset="0"/>
              </a:rPr>
              <a:t>ИКТ</a:t>
            </a:r>
          </a:p>
        </p:txBody>
      </p:sp>
    </p:spTree>
    <p:extLst>
      <p:ext uri="{BB962C8B-B14F-4D97-AF65-F5344CB8AC3E}">
        <p14:creationId xmlns:p14="http://schemas.microsoft.com/office/powerpoint/2010/main" val="616244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610</Words>
  <Application>Microsoft Office PowerPoint</Application>
  <PresentationFormat>Экран (4:3)</PresentationFormat>
  <Paragraphs>105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Собрание  11 класс </vt:lpstr>
      <vt:lpstr>Допуск к ГИА-11</vt:lpstr>
      <vt:lpstr>Итоговое сочинение </vt:lpstr>
      <vt:lpstr>пять направлений тем итогового сочинения на 2018/19 учебный год </vt:lpstr>
      <vt:lpstr>Итоговое сочинение</vt:lpstr>
      <vt:lpstr>Итоговое сочинение</vt:lpstr>
      <vt:lpstr>Итоги пробного сочинения</vt:lpstr>
      <vt:lpstr>Формы проведения</vt:lpstr>
      <vt:lpstr>Перечень предметов ГИА</vt:lpstr>
      <vt:lpstr>Время выполнения работы</vt:lpstr>
      <vt:lpstr>На столе участника:</vt:lpstr>
      <vt:lpstr>чем разрешено пользоваться</vt:lpstr>
      <vt:lpstr>Презентация PowerPoint</vt:lpstr>
      <vt:lpstr>ЗАПРЕЩЕНО  обучающимся</vt:lpstr>
      <vt:lpstr>Примечание.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46</cp:revision>
  <cp:lastPrinted>2015-04-22T11:14:47Z</cp:lastPrinted>
  <dcterms:created xsi:type="dcterms:W3CDTF">2014-04-14T12:33:02Z</dcterms:created>
  <dcterms:modified xsi:type="dcterms:W3CDTF">2018-11-23T10:51:09Z</dcterms:modified>
</cp:coreProperties>
</file>